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4" r:id="rId1"/>
  </p:sldMasterIdLst>
  <p:notesMasterIdLst>
    <p:notesMasterId r:id="rId19"/>
  </p:notesMasterIdLst>
  <p:sldIdLst>
    <p:sldId id="691" r:id="rId2"/>
    <p:sldId id="665" r:id="rId3"/>
    <p:sldId id="666" r:id="rId4"/>
    <p:sldId id="667" r:id="rId5"/>
    <p:sldId id="692" r:id="rId6"/>
    <p:sldId id="668" r:id="rId7"/>
    <p:sldId id="669" r:id="rId8"/>
    <p:sldId id="670" r:id="rId9"/>
    <p:sldId id="671" r:id="rId10"/>
    <p:sldId id="672" r:id="rId11"/>
    <p:sldId id="673" r:id="rId12"/>
    <p:sldId id="674" r:id="rId13"/>
    <p:sldId id="678" r:id="rId14"/>
    <p:sldId id="679" r:id="rId15"/>
    <p:sldId id="675" r:id="rId16"/>
    <p:sldId id="676" r:id="rId17"/>
    <p:sldId id="677" r:id="rId18"/>
  </p:sldIdLst>
  <p:sldSz cx="9144000" cy="5143500" type="screen16x9"/>
  <p:notesSz cx="6858000" cy="9144000"/>
  <p:embeddedFontLst>
    <p:embeddedFont>
      <p:font typeface="Calibri Light" pitchFamily="34" charset="0"/>
      <p:regular r:id="rId20"/>
      <p:italic r:id="rId21"/>
    </p:embeddedFont>
    <p:embeddedFont>
      <p:font typeface="Calibri" pitchFamily="34" charset="0"/>
      <p:regular r:id="rId22"/>
      <p:bold r:id="rId23"/>
      <p:italic r:id="rId24"/>
      <p:boldItalic r:id="rId25"/>
    </p:embeddedFont>
    <p:embeddedFont>
      <p:font typeface="Georgia" pitchFamily="18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5A2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77" autoAdjust="0"/>
    <p:restoredTop sz="94660"/>
  </p:normalViewPr>
  <p:slideViewPr>
    <p:cSldViewPr snapToGrid="0">
      <p:cViewPr>
        <p:scale>
          <a:sx n="125" d="100"/>
          <a:sy n="125" d="100"/>
        </p:scale>
        <p:origin x="-82" y="-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149223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6885479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5239742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9932119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  <a:latin typeface="Georgia" panose="02040502050405020303" pitchFamily="18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Georgia" panose="02040502050405020303" pitchFamily="18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869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Georgia" panose="02040502050405020303" pitchFamily="18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2000">
                <a:latin typeface="Georgia" panose="02040502050405020303" pitchFamily="18" charset="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800">
                <a:solidFill>
                  <a:schemeClr val="bg2"/>
                </a:solidFill>
                <a:latin typeface="Georgia" panose="02040502050405020303" pitchFamily="18" charset="0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 lang="en-US" dirty="0" smtClean="0"/>
          </a:p>
          <a:p>
            <a:pPr lvl="1"/>
            <a:endParaRPr dirty="0"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7080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6117831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806286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1377136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1173262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51141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351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019289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2917725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44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</p:sldLayoutIdLst>
  <p:hf hd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everbot.com/" TargetMode="External"/><Relationship Id="rId2" Type="http://schemas.openxmlformats.org/officeDocument/2006/relationships/hyperlink" Target="https://chat.kuki.ai/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5" Type="http://schemas.openxmlformats.org/officeDocument/2006/relationships/hyperlink" Target="https://www.drift.com/learn/chatbot/ai-chatbots/" TargetMode="External"/><Relationship Id="rId4" Type="http://schemas.openxmlformats.org/officeDocument/2006/relationships/hyperlink" Target="http://www.jabberwacky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73620" y="1746100"/>
            <a:ext cx="5792564" cy="1646100"/>
          </a:xfrm>
        </p:spPr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Chatbots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26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NLP terms: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Text Normalization: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Sentence Segmentation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Word Tokenization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Lemmatization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Stemming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Stopwords removal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Converting to common case </a:t>
            </a:r>
          </a:p>
          <a:p>
            <a:pPr lvl="1"/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10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15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Sentence Segmentation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Under sentence segmentation, the whole corpus is divided into sentences.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Each </a:t>
            </a:r>
            <a:r>
              <a:rPr lang="en-US" dirty="0">
                <a:solidFill>
                  <a:schemeClr val="bg1"/>
                </a:solidFill>
              </a:rPr>
              <a:t>sentence is taken </a:t>
            </a:r>
            <a:r>
              <a:rPr lang="en-US" dirty="0" smtClean="0">
                <a:solidFill>
                  <a:schemeClr val="bg1"/>
                </a:solidFill>
              </a:rPr>
              <a:t>as a </a:t>
            </a:r>
            <a:r>
              <a:rPr lang="en-US" dirty="0">
                <a:solidFill>
                  <a:schemeClr val="bg1"/>
                </a:solidFill>
              </a:rPr>
              <a:t>different data so now the whole corpus gets reduced to sentences. 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11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000" y="3065076"/>
            <a:ext cx="4852703" cy="1800000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40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Tokenization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Tokens is a </a:t>
            </a:r>
            <a:r>
              <a:rPr lang="en-US" dirty="0" smtClean="0">
                <a:solidFill>
                  <a:schemeClr val="bg1"/>
                </a:solidFill>
              </a:rPr>
              <a:t>term used </a:t>
            </a:r>
            <a:r>
              <a:rPr lang="en-US" dirty="0">
                <a:solidFill>
                  <a:schemeClr val="bg1"/>
                </a:solidFill>
              </a:rPr>
              <a:t>for any word or number or special character occurring in a sentence.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Under tokenisation, every word</a:t>
            </a:r>
            <a:r>
              <a:rPr lang="en-US" dirty="0">
                <a:solidFill>
                  <a:schemeClr val="bg1"/>
                </a:solidFill>
              </a:rPr>
              <a:t>, number and special character </a:t>
            </a:r>
            <a:r>
              <a:rPr lang="en-US" dirty="0" smtClean="0">
                <a:solidFill>
                  <a:schemeClr val="bg1"/>
                </a:solidFill>
              </a:rPr>
              <a:t>is </a:t>
            </a:r>
            <a:r>
              <a:rPr lang="en-US" dirty="0">
                <a:solidFill>
                  <a:schemeClr val="bg1"/>
                </a:solidFill>
              </a:rPr>
              <a:t>considered separately and each of them is now a </a:t>
            </a:r>
            <a:r>
              <a:rPr lang="en-US" dirty="0" smtClean="0">
                <a:solidFill>
                  <a:schemeClr val="bg1"/>
                </a:solidFill>
              </a:rPr>
              <a:t>separate token</a:t>
            </a:r>
            <a:r>
              <a:rPr lang="en-US" dirty="0">
                <a:solidFill>
                  <a:schemeClr val="bg1"/>
                </a:solidFill>
              </a:rPr>
              <a:t>. 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12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5122" name="Picture 2" descr="01-training-tokenizers.ipynb - Colaborato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090" y="3107994"/>
            <a:ext cx="4038600" cy="1733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29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Converting text to a common case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1397676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bg1"/>
                </a:solidFill>
              </a:rPr>
              <a:t>After the stopwords removal, we convert the whole text into a similar case, preferably lower case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This </a:t>
            </a:r>
            <a:r>
              <a:rPr lang="en-US" dirty="0">
                <a:solidFill>
                  <a:schemeClr val="bg1"/>
                </a:solidFill>
              </a:rPr>
              <a:t>ensures that the case-sensitivity of the machine does </a:t>
            </a:r>
            <a:r>
              <a:rPr lang="en-US" dirty="0" smtClean="0">
                <a:solidFill>
                  <a:schemeClr val="bg1"/>
                </a:solidFill>
              </a:rPr>
              <a:t>not consider </a:t>
            </a:r>
            <a:r>
              <a:rPr lang="en-US" dirty="0">
                <a:solidFill>
                  <a:schemeClr val="bg1"/>
                </a:solidFill>
              </a:rPr>
              <a:t>same words as different </a:t>
            </a:r>
            <a:r>
              <a:rPr lang="en-US" dirty="0" smtClean="0">
                <a:solidFill>
                  <a:schemeClr val="bg1"/>
                </a:solidFill>
              </a:rPr>
              <a:t>just because </a:t>
            </a:r>
            <a:r>
              <a:rPr lang="en-US" dirty="0">
                <a:solidFill>
                  <a:schemeClr val="bg1"/>
                </a:solidFill>
              </a:rPr>
              <a:t>of different cases.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13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964" y="2760739"/>
            <a:ext cx="5729423" cy="2382761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6516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Removing Stopwords, Special Characters and </a:t>
            </a:r>
            <a:r>
              <a:rPr lang="en-US" sz="2000" dirty="0" smtClean="0">
                <a:solidFill>
                  <a:schemeClr val="bg1"/>
                </a:solidFill>
              </a:rPr>
              <a:t>Numbers</a:t>
            </a:r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 this step, the tokens which are not necessary are removed from the token list.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Stopwords </a:t>
            </a:r>
            <a:r>
              <a:rPr lang="en-US" dirty="0">
                <a:solidFill>
                  <a:schemeClr val="bg1"/>
                </a:solidFill>
              </a:rPr>
              <a:t>are the words which occur very frequently in the corpus but do not add any value to it. 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14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545" y="3110833"/>
            <a:ext cx="6772910" cy="2032667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035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Stemming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146961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temming </a:t>
            </a:r>
            <a:r>
              <a:rPr lang="en-US" dirty="0">
                <a:solidFill>
                  <a:schemeClr val="bg1"/>
                </a:solidFill>
              </a:rPr>
              <a:t>is </a:t>
            </a:r>
            <a:r>
              <a:rPr lang="en-US" dirty="0" smtClean="0">
                <a:solidFill>
                  <a:schemeClr val="bg1"/>
                </a:solidFill>
              </a:rPr>
              <a:t>the process </a:t>
            </a:r>
            <a:r>
              <a:rPr lang="en-US" dirty="0">
                <a:solidFill>
                  <a:schemeClr val="bg1"/>
                </a:solidFill>
              </a:rPr>
              <a:t>in which the affixes of words are removed and the words are converted to their base form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</a:rPr>
              <a:t>Note that in stemming, the stemmed words (words which are we get after removing the affixes) </a:t>
            </a:r>
            <a:r>
              <a:rPr lang="en-US" dirty="0" smtClean="0">
                <a:solidFill>
                  <a:schemeClr val="bg1"/>
                </a:solidFill>
              </a:rPr>
              <a:t>might not </a:t>
            </a:r>
            <a:r>
              <a:rPr lang="en-US" dirty="0">
                <a:solidFill>
                  <a:schemeClr val="bg1"/>
                </a:solidFill>
              </a:rPr>
              <a:t>be meaningful.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15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419" y="3041472"/>
            <a:ext cx="5408341" cy="2102027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6075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Lemmatization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0"/>
            <a:ext cx="7505700" cy="146105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Stemming and lemmatization both are alternative processes to each other as the role of both </a:t>
            </a:r>
            <a:r>
              <a:rPr lang="en-US" dirty="0" smtClean="0">
                <a:solidFill>
                  <a:schemeClr val="bg1"/>
                </a:solidFill>
              </a:rPr>
              <a:t>the processes </a:t>
            </a:r>
            <a:r>
              <a:rPr lang="en-US" dirty="0">
                <a:solidFill>
                  <a:schemeClr val="bg1"/>
                </a:solidFill>
              </a:rPr>
              <a:t>is same – removal of affixes.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But </a:t>
            </a:r>
            <a:r>
              <a:rPr lang="en-US" dirty="0">
                <a:solidFill>
                  <a:schemeClr val="bg1"/>
                </a:solidFill>
              </a:rPr>
              <a:t>the difference between both of them is that </a:t>
            </a:r>
            <a:r>
              <a:rPr lang="en-US" dirty="0" smtClean="0">
                <a:solidFill>
                  <a:schemeClr val="bg1"/>
                </a:solidFill>
              </a:rPr>
              <a:t>in lemmatization</a:t>
            </a:r>
            <a:r>
              <a:rPr lang="en-US" dirty="0">
                <a:solidFill>
                  <a:schemeClr val="bg1"/>
                </a:solidFill>
              </a:rPr>
              <a:t>, the word we get after affix removal (</a:t>
            </a:r>
            <a:r>
              <a:rPr lang="en-US" dirty="0" smtClean="0">
                <a:solidFill>
                  <a:schemeClr val="bg1"/>
                </a:solidFill>
              </a:rPr>
              <a:t>also known </a:t>
            </a:r>
            <a:r>
              <a:rPr lang="en-US" dirty="0">
                <a:solidFill>
                  <a:schemeClr val="bg1"/>
                </a:solidFill>
              </a:rPr>
              <a:t>as lemma) is a meaningful one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16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134" y="2933918"/>
            <a:ext cx="5677398" cy="2209582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73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17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252" y="1669893"/>
            <a:ext cx="7419975" cy="2419350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5422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Chatbots</a:t>
            </a:r>
            <a:r>
              <a:rPr lang="en-US" dirty="0" smtClean="0">
                <a:solidFill>
                  <a:schemeClr val="bg1"/>
                </a:solidFill>
              </a:rPr>
              <a:t> (Live demos)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hlinkClick r:id="rId2"/>
              </a:rPr>
              <a:t>https://chat.kuki.ai</a:t>
            </a:r>
            <a:r>
              <a:rPr lang="en-IN" dirty="0" smtClean="0">
                <a:solidFill>
                  <a:schemeClr val="bg1"/>
                </a:solidFill>
                <a:hlinkClick r:id="rId2"/>
              </a:rPr>
              <a:t>/</a:t>
            </a:r>
            <a:r>
              <a:rPr lang="en-IN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IN" dirty="0">
                <a:solidFill>
                  <a:schemeClr val="bg1"/>
                </a:solidFill>
                <a:hlinkClick r:id="rId3"/>
              </a:rPr>
              <a:t>https://www.cleverbot.com</a:t>
            </a:r>
            <a:r>
              <a:rPr lang="en-IN" dirty="0" smtClean="0">
                <a:solidFill>
                  <a:schemeClr val="bg1"/>
                </a:solidFill>
                <a:hlinkClick r:id="rId3"/>
              </a:rPr>
              <a:t>/</a:t>
            </a:r>
            <a:r>
              <a:rPr lang="en-IN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IN" dirty="0">
                <a:solidFill>
                  <a:schemeClr val="bg1"/>
                </a:solidFill>
                <a:hlinkClick r:id="rId4"/>
              </a:rPr>
              <a:t>http://www.jabberwacky.com</a:t>
            </a:r>
            <a:r>
              <a:rPr lang="en-IN" dirty="0" smtClean="0">
                <a:solidFill>
                  <a:schemeClr val="bg1"/>
                </a:solidFill>
                <a:hlinkClick r:id="rId4"/>
              </a:rPr>
              <a:t>/</a:t>
            </a:r>
            <a:endParaRPr lang="en-IN" dirty="0" smtClean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  <a:hlinkClick r:id="rId5"/>
              </a:rPr>
              <a:t>https://www.drift.com/learn/chatbot/ai-chatbots</a:t>
            </a:r>
            <a:r>
              <a:rPr lang="en-IN" dirty="0" smtClean="0">
                <a:solidFill>
                  <a:schemeClr val="bg1"/>
                </a:solidFill>
                <a:hlinkClick r:id="rId5"/>
              </a:rPr>
              <a:t>/</a:t>
            </a:r>
            <a:r>
              <a:rPr lang="en-IN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IN" dirty="0" smtClean="0">
                <a:solidFill>
                  <a:schemeClr val="bg1"/>
                </a:solidFill>
              </a:rPr>
              <a:t> 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2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54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AI </a:t>
            </a:r>
            <a:r>
              <a:rPr lang="en-US" dirty="0" err="1">
                <a:solidFill>
                  <a:schemeClr val="tx1"/>
                </a:solidFill>
              </a:rPr>
              <a:t>Chatbots</a:t>
            </a:r>
            <a:r>
              <a:rPr lang="en-US" dirty="0">
                <a:solidFill>
                  <a:schemeClr val="tx1"/>
                </a:solidFill>
              </a:rPr>
              <a:t> or Rule-Based </a:t>
            </a:r>
            <a:r>
              <a:rPr lang="en-US" dirty="0" err="1">
                <a:solidFill>
                  <a:schemeClr val="tx1"/>
                </a:solidFill>
              </a:rPr>
              <a:t>Chatbots</a:t>
            </a:r>
            <a:r>
              <a:rPr lang="en-US" dirty="0">
                <a:solidFill>
                  <a:schemeClr val="tx1"/>
                </a:solidFill>
              </a:rPr>
              <a:t/>
            </a:r>
            <a:br>
              <a:rPr lang="en-US" dirty="0">
                <a:solidFill>
                  <a:schemeClr val="tx1"/>
                </a:solidFill>
              </a:rPr>
            </a:b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8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9150" y="2681972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tx1"/>
                </a:solidFill>
              </a:rPr>
              <a:t>3</a:t>
            </a:fld>
            <a:endParaRPr lang="en-GB">
              <a:solidFill>
                <a:schemeClr val="tx1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111526"/>
              </p:ext>
            </p:extLst>
          </p:nvPr>
        </p:nvGraphicFramePr>
        <p:xfrm>
          <a:off x="967296" y="1567815"/>
          <a:ext cx="7159092" cy="2255520"/>
        </p:xfrm>
        <a:graphic>
          <a:graphicData uri="http://schemas.openxmlformats.org/drawingml/2006/table">
            <a:tbl>
              <a:tblPr/>
              <a:tblGrid>
                <a:gridCol w="3579546">
                  <a:extLst>
                    <a:ext uri="{9D8B030D-6E8A-4147-A177-3AD203B41FA5}">
                      <a16:colId xmlns="" xmlns:a16="http://schemas.microsoft.com/office/drawing/2014/main" val="511827649"/>
                    </a:ext>
                  </a:extLst>
                </a:gridCol>
                <a:gridCol w="3579546">
                  <a:extLst>
                    <a:ext uri="{9D8B030D-6E8A-4147-A177-3AD203B41FA5}">
                      <a16:colId xmlns="" xmlns:a16="http://schemas.microsoft.com/office/drawing/2014/main" val="6782202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sz="1400" b="1" i="0" dirty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Script-bot </a:t>
                      </a:r>
                      <a:endParaRPr lang="en-IN" sz="1800" dirty="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1" i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Smart-bot</a:t>
                      </a:r>
                      <a:endParaRPr lang="en-IN" sz="180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6819451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i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Script bots are easy to make </a:t>
                      </a:r>
                      <a:endParaRPr lang="en-US" sz="180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Smart-bots are flexible and powerful</a:t>
                      </a:r>
                      <a:endParaRPr lang="en-US" sz="180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9508072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i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Script bots work around a script which is</a:t>
                      </a:r>
                      <a:br>
                        <a:rPr lang="en-US" sz="1400" b="0" i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</a:br>
                      <a:r>
                        <a:rPr lang="en-US" sz="1400" b="0" i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programmed in them</a:t>
                      </a:r>
                      <a:endParaRPr lang="en-US" sz="180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dirty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Smart bots work on bigger databases and </a:t>
                      </a:r>
                      <a:r>
                        <a:rPr lang="en-US" sz="1400" b="0" i="0" dirty="0" smtClean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other resources </a:t>
                      </a:r>
                      <a:r>
                        <a:rPr lang="en-US" sz="1400" b="0" i="0" dirty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directly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8672152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i="0" dirty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Mostly they are free and are easy </a:t>
                      </a:r>
                      <a:r>
                        <a:rPr lang="en-US" sz="1400" b="0" i="0" dirty="0" smtClean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to integrate</a:t>
                      </a:r>
                      <a:r>
                        <a:rPr lang="en-US" sz="1400" b="0" i="0" baseline="0" dirty="0" smtClean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 </a:t>
                      </a:r>
                      <a:r>
                        <a:rPr lang="en-US" sz="1400" b="0" i="0" dirty="0" smtClean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to </a:t>
                      </a:r>
                      <a:r>
                        <a:rPr lang="en-US" sz="1400" b="0" i="0" dirty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a messaging platform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dirty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Smart bots learn with more data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0582888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i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No or little language processing skills </a:t>
                      </a:r>
                      <a:endParaRPr lang="en-US" sz="180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Coding is required to take this up on board</a:t>
                      </a:r>
                      <a:endParaRPr lang="en-US" sz="180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6386710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400" b="0" i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Limited functionality </a:t>
                      </a:r>
                      <a:endParaRPr lang="en-IN" sz="180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0" i="0" dirty="0">
                          <a:solidFill>
                            <a:srgbClr val="002060"/>
                          </a:solidFill>
                          <a:effectLst/>
                          <a:latin typeface="Georgia" panose="02040502050405020303" pitchFamily="18" charset="0"/>
                        </a:rPr>
                        <a:t>Wide functionality</a:t>
                      </a:r>
                      <a:endParaRPr lang="en-IN" sz="1800" dirty="0">
                        <a:solidFill>
                          <a:srgbClr val="002060"/>
                        </a:solidFill>
                        <a:effectLst/>
                        <a:latin typeface="Georgia" panose="02040502050405020303" pitchFamily="18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632893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873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Why AI based </a:t>
            </a:r>
            <a:r>
              <a:rPr lang="en-US" dirty="0" err="1" smtClean="0">
                <a:solidFill>
                  <a:schemeClr val="bg1"/>
                </a:solidFill>
              </a:rPr>
              <a:t>chatbots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Sentiment Analysis – </a:t>
            </a:r>
            <a:r>
              <a:rPr lang="en-US" dirty="0">
                <a:solidFill>
                  <a:schemeClr val="bg1"/>
                </a:solidFill>
              </a:rPr>
              <a:t>AI bots can comb through massive data sets to identify customer complaints, reviews, and mentions across multiple touchpoints.</a:t>
            </a:r>
          </a:p>
          <a:p>
            <a:r>
              <a:rPr lang="en-US" b="1" dirty="0">
                <a:solidFill>
                  <a:schemeClr val="bg1"/>
                </a:solidFill>
              </a:rPr>
              <a:t>Understanding Behavioral Patterns – </a:t>
            </a:r>
            <a:r>
              <a:rPr lang="en-US" dirty="0">
                <a:solidFill>
                  <a:schemeClr val="bg1"/>
                </a:solidFill>
              </a:rPr>
              <a:t>Here, artificial intelligence bots can be used to help brands identify patterns humans might not detect.</a:t>
            </a:r>
          </a:p>
          <a:p>
            <a:r>
              <a:rPr lang="en-US" b="1" dirty="0">
                <a:solidFill>
                  <a:schemeClr val="bg1"/>
                </a:solidFill>
              </a:rPr>
              <a:t>Learning and Adapting to User Preferences – </a:t>
            </a:r>
            <a:r>
              <a:rPr lang="en-US" dirty="0">
                <a:solidFill>
                  <a:schemeClr val="bg1"/>
                </a:solidFill>
              </a:rPr>
              <a:t>For example, if you want to offer customers a personalized solution, such as saving preferences, mirroring language, delivering customized content or offers automatically with </a:t>
            </a:r>
            <a:r>
              <a:rPr lang="en-US" dirty="0" err="1">
                <a:solidFill>
                  <a:schemeClr val="bg1"/>
                </a:solidFill>
              </a:rPr>
              <a:t>chatbot</a:t>
            </a:r>
            <a:r>
              <a:rPr lang="en-US" dirty="0">
                <a:solidFill>
                  <a:schemeClr val="bg1"/>
                </a:solidFill>
              </a:rPr>
              <a:t> AI.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4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61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73620" y="1746100"/>
            <a:ext cx="5792564" cy="16461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Basic concepts of NLP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5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3342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Human Language VS Computer Language 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6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139" y="1571861"/>
            <a:ext cx="6953250" cy="2790825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010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 Language can be defined as a system of spoken, manual, or written symbols that human beings use to express themselves, their identity, imagination, and emotions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Programming languages revolve around the same principle of communication. They were created by humans as a system of symbols and rules used to communicate a set of instructions to a machine/computer.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7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8482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Similarities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0"/>
            <a:ext cx="7505700" cy="32083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already got this from the previous paragraph, but let’s repeat it again: the main function of languages, be it Python or </a:t>
            </a:r>
            <a:r>
              <a:rPr lang="en-US" dirty="0" smtClean="0">
                <a:solidFill>
                  <a:schemeClr val="bg1"/>
                </a:solidFill>
              </a:rPr>
              <a:t>Hindi, </a:t>
            </a:r>
            <a:r>
              <a:rPr lang="en-US" dirty="0">
                <a:solidFill>
                  <a:schemeClr val="bg1"/>
                </a:solidFill>
              </a:rPr>
              <a:t>is communication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</a:rPr>
              <a:t>Another important feature that they have in common is structure. Two of the main concepts in linguistics are semantics and syntax.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Semantics </a:t>
            </a:r>
            <a:r>
              <a:rPr lang="en-US" dirty="0">
                <a:solidFill>
                  <a:schemeClr val="bg1"/>
                </a:solidFill>
              </a:rPr>
              <a:t>refers to the meaning of a certain word, or rather an information connected to a certain </a:t>
            </a:r>
            <a:r>
              <a:rPr lang="en-US" dirty="0" smtClean="0">
                <a:solidFill>
                  <a:schemeClr val="bg1"/>
                </a:solidFill>
              </a:rPr>
              <a:t>concept</a:t>
            </a:r>
          </a:p>
          <a:p>
            <a:r>
              <a:rPr lang="en-US" dirty="0">
                <a:solidFill>
                  <a:schemeClr val="bg1"/>
                </a:solidFill>
              </a:rPr>
              <a:t>Syntax, on the other hand, is a set of rules that tell us how to arrange and combine words and phrases. 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8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728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Differences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Context: Same words can have multiple meanings in human language while that is not possible in computer language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Example: I saw a saw that could not saw. 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9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836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3446</TotalTime>
  <Words>543</Words>
  <Application>Microsoft Office PowerPoint</Application>
  <PresentationFormat>On-screen Show (16:9)</PresentationFormat>
  <Paragraphs>81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 Light</vt:lpstr>
      <vt:lpstr>Calibri</vt:lpstr>
      <vt:lpstr>Georgia</vt:lpstr>
      <vt:lpstr>Retrospect</vt:lpstr>
      <vt:lpstr>Chatbots</vt:lpstr>
      <vt:lpstr>Chatbots (Live demos)</vt:lpstr>
      <vt:lpstr>AI Chatbots or Rule-Based Chatbots </vt:lpstr>
      <vt:lpstr>Why AI based chatbots?</vt:lpstr>
      <vt:lpstr>Basic concepts of NLP</vt:lpstr>
      <vt:lpstr>Human Language VS Computer Language  </vt:lpstr>
      <vt:lpstr>PowerPoint Presentation</vt:lpstr>
      <vt:lpstr>Similarities</vt:lpstr>
      <vt:lpstr>Differences</vt:lpstr>
      <vt:lpstr>NLP terms: </vt:lpstr>
      <vt:lpstr>Sentence Segmentation </vt:lpstr>
      <vt:lpstr>Tokenization </vt:lpstr>
      <vt:lpstr>Converting text to a common case </vt:lpstr>
      <vt:lpstr>Removing Stopwords, Special Characters and Numbers</vt:lpstr>
      <vt:lpstr>Stemming</vt:lpstr>
      <vt:lpstr>Lemmatization 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  For CBSE Teachers</dc:title>
  <dc:creator>Sandeep Saini</dc:creator>
  <cp:lastModifiedBy>Windows User</cp:lastModifiedBy>
  <cp:revision>222</cp:revision>
  <dcterms:modified xsi:type="dcterms:W3CDTF">2022-05-26T13:33:40Z</dcterms:modified>
</cp:coreProperties>
</file>